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57" r:id="rId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244E5-776B-409F-BD5D-5BD5F9DC2E78}" v="3" dt="2024-11-02T08:23:43.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138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urran" userId="c6750301-eb66-465f-8b3c-6891bb9ab46e" providerId="ADAL" clId="{36D244E5-776B-409F-BD5D-5BD5F9DC2E78}"/>
    <pc:docChg chg="undo custSel delSld modSld sldOrd">
      <pc:chgData name="David Curran" userId="c6750301-eb66-465f-8b3c-6891bb9ab46e" providerId="ADAL" clId="{36D244E5-776B-409F-BD5D-5BD5F9DC2E78}" dt="2024-11-02T08:23:43.790" v="94" actId="1076"/>
      <pc:docMkLst>
        <pc:docMk/>
      </pc:docMkLst>
      <pc:sldChg chg="addSp modSp mod">
        <pc:chgData name="David Curran" userId="c6750301-eb66-465f-8b3c-6891bb9ab46e" providerId="ADAL" clId="{36D244E5-776B-409F-BD5D-5BD5F9DC2E78}" dt="2024-11-02T08:23:43.790" v="94" actId="1076"/>
        <pc:sldMkLst>
          <pc:docMk/>
          <pc:sldMk cId="311104368" sldId="256"/>
        </pc:sldMkLst>
        <pc:spChg chg="add mod">
          <ac:chgData name="David Curran" userId="c6750301-eb66-465f-8b3c-6891bb9ab46e" providerId="ADAL" clId="{36D244E5-776B-409F-BD5D-5BD5F9DC2E78}" dt="2024-11-02T08:23:43.790" v="94" actId="1076"/>
          <ac:spMkLst>
            <pc:docMk/>
            <pc:sldMk cId="311104368" sldId="256"/>
            <ac:spMk id="2" creationId="{CC10CCFD-1813-B721-65C4-CEF59AFCD270}"/>
          </ac:spMkLst>
        </pc:spChg>
        <pc:spChg chg="mod">
          <ac:chgData name="David Curran" userId="c6750301-eb66-465f-8b3c-6891bb9ab46e" providerId="ADAL" clId="{36D244E5-776B-409F-BD5D-5BD5F9DC2E78}" dt="2024-11-02T08:22:40.727" v="87" actId="14100"/>
          <ac:spMkLst>
            <pc:docMk/>
            <pc:sldMk cId="311104368" sldId="256"/>
            <ac:spMk id="7" creationId="{91D80DD8-2731-AFA2-F578-EC105C50D043}"/>
          </ac:spMkLst>
        </pc:spChg>
        <pc:picChg chg="mod">
          <ac:chgData name="David Curran" userId="c6750301-eb66-465f-8b3c-6891bb9ab46e" providerId="ADAL" clId="{36D244E5-776B-409F-BD5D-5BD5F9DC2E78}" dt="2024-11-02T08:23:28.073" v="93" actId="12788"/>
          <ac:picMkLst>
            <pc:docMk/>
            <pc:sldMk cId="311104368" sldId="256"/>
            <ac:picMk id="5" creationId="{7EB8E2AD-C252-B2A5-77D4-B147A61EEDA4}"/>
          </ac:picMkLst>
        </pc:picChg>
      </pc:sldChg>
      <pc:sldChg chg="ord">
        <pc:chgData name="David Curran" userId="c6750301-eb66-465f-8b3c-6891bb9ab46e" providerId="ADAL" clId="{36D244E5-776B-409F-BD5D-5BD5F9DC2E78}" dt="2024-11-02T08:22:19.304" v="84"/>
        <pc:sldMkLst>
          <pc:docMk/>
          <pc:sldMk cId="2192268104" sldId="257"/>
        </pc:sldMkLst>
      </pc:sldChg>
      <pc:sldChg chg="delSp del">
        <pc:chgData name="David Curran" userId="c6750301-eb66-465f-8b3c-6891bb9ab46e" providerId="ADAL" clId="{36D244E5-776B-409F-BD5D-5BD5F9DC2E78}" dt="2024-11-02T08:22:50.221" v="90" actId="47"/>
        <pc:sldMkLst>
          <pc:docMk/>
          <pc:sldMk cId="1400373070" sldId="258"/>
        </pc:sldMkLst>
        <pc:spChg chg="del">
          <ac:chgData name="David Curran" userId="c6750301-eb66-465f-8b3c-6891bb9ab46e" providerId="ADAL" clId="{36D244E5-776B-409F-BD5D-5BD5F9DC2E78}" dt="2024-11-02T08:22:44.672" v="88" actId="21"/>
          <ac:spMkLst>
            <pc:docMk/>
            <pc:sldMk cId="1400373070" sldId="258"/>
            <ac:spMk id="2" creationId="{CC10CCFD-1813-B721-65C4-CEF59AFCD270}"/>
          </ac:spMkLst>
        </pc:spChg>
      </pc:sldChg>
      <pc:sldChg chg="modSp mod">
        <pc:chgData name="David Curran" userId="c6750301-eb66-465f-8b3c-6891bb9ab46e" providerId="ADAL" clId="{36D244E5-776B-409F-BD5D-5BD5F9DC2E78}" dt="2024-11-02T08:17:30.031" v="25" actId="20577"/>
        <pc:sldMkLst>
          <pc:docMk/>
          <pc:sldMk cId="498211486" sldId="259"/>
        </pc:sldMkLst>
        <pc:spChg chg="mod">
          <ac:chgData name="David Curran" userId="c6750301-eb66-465f-8b3c-6891bb9ab46e" providerId="ADAL" clId="{36D244E5-776B-409F-BD5D-5BD5F9DC2E78}" dt="2024-11-02T08:17:30.031" v="25" actId="20577"/>
          <ac:spMkLst>
            <pc:docMk/>
            <pc:sldMk cId="498211486" sldId="259"/>
            <ac:spMk id="2" creationId="{81A58EE3-3755-A9CA-8098-883C60DE0553}"/>
          </ac:spMkLst>
        </pc:spChg>
      </pc:sldChg>
      <pc:sldChg chg="modSp mod">
        <pc:chgData name="David Curran" userId="c6750301-eb66-465f-8b3c-6891bb9ab46e" providerId="ADAL" clId="{36D244E5-776B-409F-BD5D-5BD5F9DC2E78}" dt="2024-11-02T08:18:35.886" v="43"/>
        <pc:sldMkLst>
          <pc:docMk/>
          <pc:sldMk cId="2764019506" sldId="260"/>
        </pc:sldMkLst>
        <pc:spChg chg="mod">
          <ac:chgData name="David Curran" userId="c6750301-eb66-465f-8b3c-6891bb9ab46e" providerId="ADAL" clId="{36D244E5-776B-409F-BD5D-5BD5F9DC2E78}" dt="2024-11-02T08:18:35.886" v="43"/>
          <ac:spMkLst>
            <pc:docMk/>
            <pc:sldMk cId="2764019506" sldId="260"/>
            <ac:spMk id="2" creationId="{7ABBF996-CC49-3F52-D94F-2B9ED6A2ECCB}"/>
          </ac:spMkLst>
        </pc:spChg>
      </pc:sldChg>
      <pc:sldChg chg="modSp mod">
        <pc:chgData name="David Curran" userId="c6750301-eb66-465f-8b3c-6891bb9ab46e" providerId="ADAL" clId="{36D244E5-776B-409F-BD5D-5BD5F9DC2E78}" dt="2024-11-02T08:19:48.603" v="58"/>
        <pc:sldMkLst>
          <pc:docMk/>
          <pc:sldMk cId="3790181370" sldId="261"/>
        </pc:sldMkLst>
        <pc:spChg chg="mod">
          <ac:chgData name="David Curran" userId="c6750301-eb66-465f-8b3c-6891bb9ab46e" providerId="ADAL" clId="{36D244E5-776B-409F-BD5D-5BD5F9DC2E78}" dt="2024-11-02T08:19:48.603" v="58"/>
          <ac:spMkLst>
            <pc:docMk/>
            <pc:sldMk cId="3790181370" sldId="261"/>
            <ac:spMk id="2" creationId="{AB22AE5F-F4B1-0673-1067-A5D2BE56B798}"/>
          </ac:spMkLst>
        </pc:spChg>
      </pc:sldChg>
      <pc:sldChg chg="modSp mod">
        <pc:chgData name="David Curran" userId="c6750301-eb66-465f-8b3c-6891bb9ab46e" providerId="ADAL" clId="{36D244E5-776B-409F-BD5D-5BD5F9DC2E78}" dt="2024-11-02T08:20:23.587" v="65"/>
        <pc:sldMkLst>
          <pc:docMk/>
          <pc:sldMk cId="3820093747" sldId="262"/>
        </pc:sldMkLst>
        <pc:spChg chg="mod">
          <ac:chgData name="David Curran" userId="c6750301-eb66-465f-8b3c-6891bb9ab46e" providerId="ADAL" clId="{36D244E5-776B-409F-BD5D-5BD5F9DC2E78}" dt="2024-11-02T08:20:23.587" v="65"/>
          <ac:spMkLst>
            <pc:docMk/>
            <pc:sldMk cId="3820093747" sldId="262"/>
            <ac:spMk id="2" creationId="{303201B2-DCE8-642E-162E-E086E423991F}"/>
          </ac:spMkLst>
        </pc:spChg>
      </pc:sldChg>
      <pc:sldChg chg="modSp mod">
        <pc:chgData name="David Curran" userId="c6750301-eb66-465f-8b3c-6891bb9ab46e" providerId="ADAL" clId="{36D244E5-776B-409F-BD5D-5BD5F9DC2E78}" dt="2024-11-02T08:21:00.842" v="74"/>
        <pc:sldMkLst>
          <pc:docMk/>
          <pc:sldMk cId="2722739672" sldId="263"/>
        </pc:sldMkLst>
        <pc:spChg chg="mod">
          <ac:chgData name="David Curran" userId="c6750301-eb66-465f-8b3c-6891bb9ab46e" providerId="ADAL" clId="{36D244E5-776B-409F-BD5D-5BD5F9DC2E78}" dt="2024-11-02T08:21:00.842" v="74"/>
          <ac:spMkLst>
            <pc:docMk/>
            <pc:sldMk cId="2722739672" sldId="263"/>
            <ac:spMk id="2" creationId="{6BA905B8-DCE2-A2B7-2A58-054AA8C61E8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EF88DB1-C82D-4A24-9027-2B7B5E73D6F6}"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1521269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EF88DB1-C82D-4A24-9027-2B7B5E73D6F6}"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210248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EF88DB1-C82D-4A24-9027-2B7B5E73D6F6}"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10693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EF88DB1-C82D-4A24-9027-2B7B5E73D6F6}"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4121530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EF88DB1-C82D-4A24-9027-2B7B5E73D6F6}"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395900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EF88DB1-C82D-4A24-9027-2B7B5E73D6F6}"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2836765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EF88DB1-C82D-4A24-9027-2B7B5E73D6F6}" type="datetimeFigureOut">
              <a:rPr lang="en-GB" smtClean="0"/>
              <a:t>01/11/2024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112206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EF88DB1-C82D-4A24-9027-2B7B5E73D6F6}"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2590106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88DB1-C82D-4A24-9027-2B7B5E73D6F6}" type="datetimeFigureOut">
              <a:rPr lang="en-GB" smtClean="0"/>
              <a:t>01/11/2024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1331318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EF88DB1-C82D-4A24-9027-2B7B5E73D6F6}"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3927718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EF88DB1-C82D-4A24-9027-2B7B5E73D6F6}"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AB488A-831F-4FD9-AB95-C254744A8AB9}" type="slidenum">
              <a:rPr lang="en-GB" smtClean="0"/>
              <a:t>‹#›</a:t>
            </a:fld>
            <a:endParaRPr lang="en-GB"/>
          </a:p>
        </p:txBody>
      </p:sp>
    </p:spTree>
    <p:extLst>
      <p:ext uri="{BB962C8B-B14F-4D97-AF65-F5344CB8AC3E}">
        <p14:creationId xmlns:p14="http://schemas.microsoft.com/office/powerpoint/2010/main" val="1849300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EF88DB1-C82D-4A24-9027-2B7B5E73D6F6}" type="datetimeFigureOut">
              <a:rPr lang="en-GB" smtClean="0"/>
              <a:t>01/11/2024</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AB488A-831F-4FD9-AB95-C254744A8AB9}" type="slidenum">
              <a:rPr lang="en-GB" smtClean="0"/>
              <a:t>‹#›</a:t>
            </a:fld>
            <a:endParaRPr lang="en-GB"/>
          </a:p>
        </p:txBody>
      </p:sp>
    </p:spTree>
    <p:extLst>
      <p:ext uri="{BB962C8B-B14F-4D97-AF65-F5344CB8AC3E}">
        <p14:creationId xmlns:p14="http://schemas.microsoft.com/office/powerpoint/2010/main" val="3282083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beta.mindjoy.com/join_classroom/ack98e"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chatgp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white card&#10;&#10;Description automatically generated">
            <a:extLst>
              <a:ext uri="{FF2B5EF4-FFF2-40B4-BE49-F238E27FC236}">
                <a16:creationId xmlns:a16="http://schemas.microsoft.com/office/drawing/2014/main" id="{7EB8E2AD-C252-B2A5-77D4-B147A61EED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7143" y="4931075"/>
            <a:ext cx="5551715" cy="1670655"/>
          </a:xfrm>
          <a:prstGeom prst="rect">
            <a:avLst/>
          </a:prstGeom>
        </p:spPr>
      </p:pic>
      <p:sp>
        <p:nvSpPr>
          <p:cNvPr id="6" name="Title 1">
            <a:extLst>
              <a:ext uri="{FF2B5EF4-FFF2-40B4-BE49-F238E27FC236}">
                <a16:creationId xmlns:a16="http://schemas.microsoft.com/office/drawing/2014/main" id="{4BE0033C-8FEC-D41E-81B9-23D2C2775406}"/>
              </a:ext>
            </a:extLst>
          </p:cNvPr>
          <p:cNvSpPr txBox="1">
            <a:spLocks/>
          </p:cNvSpPr>
          <p:nvPr/>
        </p:nvSpPr>
        <p:spPr>
          <a:xfrm>
            <a:off x="681038" y="365127"/>
            <a:ext cx="8543925"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b="1" dirty="0"/>
              <a:t>‘Mock’ interviews</a:t>
            </a:r>
          </a:p>
        </p:txBody>
      </p:sp>
      <p:sp>
        <p:nvSpPr>
          <p:cNvPr id="7" name="Content Placeholder 2">
            <a:extLst>
              <a:ext uri="{FF2B5EF4-FFF2-40B4-BE49-F238E27FC236}">
                <a16:creationId xmlns:a16="http://schemas.microsoft.com/office/drawing/2014/main" id="{91D80DD8-2731-AFA2-F578-EC105C50D043}"/>
              </a:ext>
            </a:extLst>
          </p:cNvPr>
          <p:cNvSpPr txBox="1">
            <a:spLocks/>
          </p:cNvSpPr>
          <p:nvPr/>
        </p:nvSpPr>
        <p:spPr>
          <a:xfrm>
            <a:off x="681038" y="2699657"/>
            <a:ext cx="8543925" cy="347730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i="1" dirty="0"/>
              <a:t>For Year 11 students preparing for college interviews in England, it's essential to anticipate common interview questions that allow you to showcase </a:t>
            </a:r>
            <a:r>
              <a:rPr kumimoji="0" lang="en-GB" altLang="en-US" sz="24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you</a:t>
            </a:r>
            <a:r>
              <a:rPr lang="en-GB" i="1" dirty="0"/>
              <a:t>r strengths, interests, and readiness for further education. Here are five of the most important questions </a:t>
            </a:r>
            <a:r>
              <a:rPr kumimoji="0" lang="en-GB" altLang="en-US" sz="24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you</a:t>
            </a:r>
            <a:r>
              <a:rPr lang="en-GB" i="1" dirty="0"/>
              <a:t> are likely to encounter, along with tips on what interviewers are looking for in their responses . . . </a:t>
            </a:r>
          </a:p>
        </p:txBody>
      </p:sp>
      <p:sp>
        <p:nvSpPr>
          <p:cNvPr id="2" name="Rectangle 2">
            <a:extLst>
              <a:ext uri="{FF2B5EF4-FFF2-40B4-BE49-F238E27FC236}">
                <a16:creationId xmlns:a16="http://schemas.microsoft.com/office/drawing/2014/main" id="{CC10CCFD-1813-B721-65C4-CEF59AFCD270}"/>
              </a:ext>
            </a:extLst>
          </p:cNvPr>
          <p:cNvSpPr txBox="1">
            <a:spLocks noChangeArrowheads="1"/>
          </p:cNvSpPr>
          <p:nvPr/>
        </p:nvSpPr>
        <p:spPr bwMode="auto">
          <a:xfrm>
            <a:off x="681038" y="1733796"/>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eaLnBrk="0" fontAlgn="base" hangingPunct="0">
              <a:lnSpc>
                <a:spcPct val="100000"/>
              </a:lnSpc>
              <a:spcBef>
                <a:spcPct val="0"/>
              </a:spcBef>
              <a:spcAft>
                <a:spcPct val="0"/>
              </a:spcAft>
            </a:pPr>
            <a:r>
              <a:rPr lang="en-US" altLang="en-US" sz="1600" i="1" dirty="0">
                <a:solidFill>
                  <a:srgbClr val="7030A0"/>
                </a:solidFill>
                <a:latin typeface="Arial" panose="020B0604020202020204" pitchFamily="34" charset="0"/>
              </a:rPr>
              <a:t>Copy-and-paste your college / course here:  </a:t>
            </a:r>
          </a:p>
        </p:txBody>
      </p:sp>
    </p:spTree>
    <p:extLst>
      <p:ext uri="{BB962C8B-B14F-4D97-AF65-F5344CB8AC3E}">
        <p14:creationId xmlns:p14="http://schemas.microsoft.com/office/powerpoint/2010/main" val="311104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58EE3-3755-A9CA-8098-883C60DE0553}"/>
              </a:ext>
            </a:extLst>
          </p:cNvPr>
          <p:cNvSpPr>
            <a:spLocks noGrp="1"/>
          </p:cNvSpPr>
          <p:nvPr>
            <p:ph type="title"/>
          </p:nvPr>
        </p:nvSpPr>
        <p:spPr>
          <a:xfrm>
            <a:off x="681037" y="847991"/>
            <a:ext cx="8543925" cy="1325563"/>
          </a:xfrm>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defRPr/>
            </a:pPr>
            <a:r>
              <a:rPr lang="en-GB" sz="2400" b="1" dirty="0"/>
              <a:t>1.</a:t>
            </a:r>
            <a:r>
              <a:rPr lang="en-GB" sz="2400" dirty="0"/>
              <a:t> </a:t>
            </a:r>
            <a:r>
              <a:rPr lang="en-GB" sz="2400" b="1" dirty="0"/>
              <a:t>Why do you want to study this course?</a:t>
            </a:r>
            <a:br>
              <a:rPr lang="en-GB" sz="2400" b="1" dirty="0"/>
            </a:br>
            <a:br>
              <a:rPr lang="en-GB" sz="2400" b="1" dirty="0"/>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What they’re looking for:</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Interviewers want to see a genuine interest and motivation for the course. They’re assessing whether you have done some research into the subject and understand the course content.</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Preparation tip:</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Talk about specific subjects or topics you enjoy and how the course aligns with your goals or aspirations. Mentioning any related experiences or projects can make your answer even stronger. </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lang="en-GB" sz="2400" dirty="0"/>
          </a:p>
        </p:txBody>
      </p:sp>
      <p:sp>
        <p:nvSpPr>
          <p:cNvPr id="5" name="Rectangle 2">
            <a:extLst>
              <a:ext uri="{FF2B5EF4-FFF2-40B4-BE49-F238E27FC236}">
                <a16:creationId xmlns:a16="http://schemas.microsoft.com/office/drawing/2014/main" id="{0527BB93-B51C-9C48-32C2-C8F06D8CA2BE}"/>
              </a:ext>
            </a:extLst>
          </p:cNvPr>
          <p:cNvSpPr>
            <a:spLocks noGrp="1" noChangeArrowheads="1"/>
          </p:cNvSpPr>
          <p:nvPr>
            <p:ph idx="1"/>
          </p:nvPr>
        </p:nvSpPr>
        <p:spPr bwMode="auto">
          <a:xfrm>
            <a:off x="681037" y="2996514"/>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0" i="1" u="none" strike="noStrike" cap="none" normalizeH="0" baseline="0" dirty="0">
                <a:ln>
                  <a:noFill/>
                </a:ln>
                <a:solidFill>
                  <a:srgbClr val="7030A0"/>
                </a:solidFill>
                <a:effectLst/>
                <a:latin typeface="Arial" panose="020B0604020202020204" pitchFamily="34" charset="0"/>
              </a:rPr>
              <a:t>My answers: </a:t>
            </a:r>
          </a:p>
        </p:txBody>
      </p:sp>
    </p:spTree>
    <p:extLst>
      <p:ext uri="{BB962C8B-B14F-4D97-AF65-F5344CB8AC3E}">
        <p14:creationId xmlns:p14="http://schemas.microsoft.com/office/powerpoint/2010/main" val="498211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C0BB6-73A1-EE50-E72A-34BED028C9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BF996-CC49-3F52-D94F-2B9ED6A2ECCB}"/>
              </a:ext>
            </a:extLst>
          </p:cNvPr>
          <p:cNvSpPr>
            <a:spLocks noGrp="1"/>
          </p:cNvSpPr>
          <p:nvPr>
            <p:ph type="title"/>
          </p:nvPr>
        </p:nvSpPr>
        <p:spPr>
          <a:xfrm>
            <a:off x="681037" y="847991"/>
            <a:ext cx="8543925" cy="1325563"/>
          </a:xfrm>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defRPr/>
            </a:pPr>
            <a:r>
              <a:rPr lang="en-GB" sz="2400" b="1" dirty="0"/>
              <a:t>2. What are your career aspirations?</a:t>
            </a:r>
            <a:br>
              <a:rPr lang="en-GB" sz="2400" b="1" dirty="0"/>
            </a:br>
            <a:br>
              <a:rPr lang="en-GB" sz="2400" b="1" dirty="0"/>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What they’re looking for:</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Colleges want to know if you have thought about your future goals and how this course will help you achieve these. Even if you’re unsure, you should show a proactive attitude towards exploring your options.</a:t>
            </a:r>
            <a:b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Preparation tip:</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If you have a clear career path in mind, you should explain how the course supports that. If you’re unsure, you can mention a few fields of interest and how the course provides flexibility for future decisions.</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lang="en-GB" sz="2400" dirty="0"/>
          </a:p>
        </p:txBody>
      </p:sp>
      <p:sp>
        <p:nvSpPr>
          <p:cNvPr id="5" name="Rectangle 2">
            <a:extLst>
              <a:ext uri="{FF2B5EF4-FFF2-40B4-BE49-F238E27FC236}">
                <a16:creationId xmlns:a16="http://schemas.microsoft.com/office/drawing/2014/main" id="{0E9BB7AD-3A60-8385-D2DF-738CE71EFB57}"/>
              </a:ext>
            </a:extLst>
          </p:cNvPr>
          <p:cNvSpPr>
            <a:spLocks noGrp="1" noChangeArrowheads="1"/>
          </p:cNvSpPr>
          <p:nvPr>
            <p:ph idx="1"/>
          </p:nvPr>
        </p:nvSpPr>
        <p:spPr bwMode="auto">
          <a:xfrm>
            <a:off x="681037" y="2996514"/>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0" i="1" u="none" strike="noStrike" cap="none" normalizeH="0" baseline="0" dirty="0">
                <a:ln>
                  <a:noFill/>
                </a:ln>
                <a:solidFill>
                  <a:srgbClr val="7030A0"/>
                </a:solidFill>
                <a:effectLst/>
                <a:latin typeface="Arial" panose="020B0604020202020204" pitchFamily="34" charset="0"/>
              </a:rPr>
              <a:t>My answers: </a:t>
            </a:r>
          </a:p>
        </p:txBody>
      </p:sp>
    </p:spTree>
    <p:extLst>
      <p:ext uri="{BB962C8B-B14F-4D97-AF65-F5344CB8AC3E}">
        <p14:creationId xmlns:p14="http://schemas.microsoft.com/office/powerpoint/2010/main" val="2764019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C6D5B-F221-D3DB-7D66-4228922FB9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2AE5F-F4B1-0673-1067-A5D2BE56B798}"/>
              </a:ext>
            </a:extLst>
          </p:cNvPr>
          <p:cNvSpPr>
            <a:spLocks noGrp="1"/>
          </p:cNvSpPr>
          <p:nvPr>
            <p:ph type="title"/>
          </p:nvPr>
        </p:nvSpPr>
        <p:spPr>
          <a:xfrm>
            <a:off x="681037" y="847991"/>
            <a:ext cx="8543925" cy="1325563"/>
          </a:xfrm>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defRPr/>
            </a:pPr>
            <a:r>
              <a:rPr lang="en-GB" sz="2400" b="1" dirty="0"/>
              <a:t>3. What are your strengths and weaknesses?</a:t>
            </a:r>
            <a:br>
              <a:rPr lang="en-GB" sz="2400" b="1" dirty="0"/>
            </a:br>
            <a:br>
              <a:rPr lang="en-GB" sz="2400" b="1" dirty="0"/>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What they’re looking for:</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This question tests self-awareness. Interviewers want to see that you understand your own strengths and can acknowledge areas for growth. They’re also interested in how you work to overcome challenges.</a:t>
            </a:r>
            <a:b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Preparation tip:</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lang="en-GB" altLang="en-US" sz="1600" i="1" dirty="0">
                <a:solidFill>
                  <a:prstClr val="black"/>
                </a:solidFill>
                <a:latin typeface="Arial" panose="020B0604020202020204" pitchFamily="34" charset="0"/>
                <a:ea typeface="+mn-ea"/>
                <a:cs typeface="+mn-cs"/>
              </a:rPr>
              <a:t>Y</a:t>
            </a:r>
            <a:r>
              <a:rPr kumimoji="0" lang="en-GB" altLang="en-US" sz="1600" b="0" i="1"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ou</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should focus on one or two strengths relevant to the course (e.g., strong in sciences, good time management). For weaknesses, you should pick something manageable and describe the steps you’re taking to improve it.</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lang="en-GB" sz="2400" dirty="0"/>
          </a:p>
        </p:txBody>
      </p:sp>
      <p:sp>
        <p:nvSpPr>
          <p:cNvPr id="5" name="Rectangle 2">
            <a:extLst>
              <a:ext uri="{FF2B5EF4-FFF2-40B4-BE49-F238E27FC236}">
                <a16:creationId xmlns:a16="http://schemas.microsoft.com/office/drawing/2014/main" id="{2936063D-5DE4-8CA5-5A79-7CA6632D363A}"/>
              </a:ext>
            </a:extLst>
          </p:cNvPr>
          <p:cNvSpPr>
            <a:spLocks noGrp="1" noChangeArrowheads="1"/>
          </p:cNvSpPr>
          <p:nvPr>
            <p:ph idx="1"/>
          </p:nvPr>
        </p:nvSpPr>
        <p:spPr bwMode="auto">
          <a:xfrm>
            <a:off x="681037" y="2996514"/>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0" i="1" u="none" strike="noStrike" cap="none" normalizeH="0" baseline="0" dirty="0">
                <a:ln>
                  <a:noFill/>
                </a:ln>
                <a:solidFill>
                  <a:srgbClr val="7030A0"/>
                </a:solidFill>
                <a:effectLst/>
                <a:latin typeface="Arial" panose="020B0604020202020204" pitchFamily="34" charset="0"/>
              </a:rPr>
              <a:t>My answers: </a:t>
            </a:r>
          </a:p>
        </p:txBody>
      </p:sp>
    </p:spTree>
    <p:extLst>
      <p:ext uri="{BB962C8B-B14F-4D97-AF65-F5344CB8AC3E}">
        <p14:creationId xmlns:p14="http://schemas.microsoft.com/office/powerpoint/2010/main" val="3790181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A4826-9953-5B73-FF6D-9BB5C53DD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3201B2-DCE8-642E-162E-E086E423991F}"/>
              </a:ext>
            </a:extLst>
          </p:cNvPr>
          <p:cNvSpPr>
            <a:spLocks noGrp="1"/>
          </p:cNvSpPr>
          <p:nvPr>
            <p:ph type="title"/>
          </p:nvPr>
        </p:nvSpPr>
        <p:spPr>
          <a:xfrm>
            <a:off x="681037" y="847991"/>
            <a:ext cx="8543925" cy="1325563"/>
          </a:xfrm>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defRPr/>
            </a:pPr>
            <a:r>
              <a:rPr lang="en-GB" sz="2400" b="1" dirty="0"/>
              <a:t>4. How do you handle challenges or setbacks in your studies?</a:t>
            </a:r>
            <a:br>
              <a:rPr lang="en-GB" sz="2400" b="1" dirty="0"/>
            </a:br>
            <a:br>
              <a:rPr lang="en-GB" sz="2400" b="1" dirty="0"/>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What they’re looking for:</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This assesses resilience and problem-solving skills, which are important in independent study settings. Colleges look for students who can stay motivated, seek help when needed, and learn from difficult experiences.</a:t>
            </a:r>
            <a:b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Preparation tip:</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lang="en-GB" altLang="en-US" sz="1600" i="1" dirty="0">
                <a:solidFill>
                  <a:prstClr val="black"/>
                </a:solidFill>
                <a:latin typeface="Arial" panose="020B0604020202020204" pitchFamily="34" charset="0"/>
                <a:ea typeface="+mn-ea"/>
                <a:cs typeface="+mn-cs"/>
              </a:rPr>
              <a:t>Y</a:t>
            </a:r>
            <a:r>
              <a:rPr kumimoji="0" lang="en-GB" altLang="en-US" sz="1600" b="0" i="1"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ou</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should share an example of a challenge you faced (like a difficult topic or a lower-than-expected grade) and describe how you overcame it, perhaps by seeking help from teachers, improving study habits, or persevering</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lang="en-GB" sz="2400" dirty="0"/>
          </a:p>
        </p:txBody>
      </p:sp>
      <p:sp>
        <p:nvSpPr>
          <p:cNvPr id="5" name="Rectangle 2">
            <a:extLst>
              <a:ext uri="{FF2B5EF4-FFF2-40B4-BE49-F238E27FC236}">
                <a16:creationId xmlns:a16="http://schemas.microsoft.com/office/drawing/2014/main" id="{68DEF89C-B709-3025-7249-86F87341C346}"/>
              </a:ext>
            </a:extLst>
          </p:cNvPr>
          <p:cNvSpPr>
            <a:spLocks noGrp="1" noChangeArrowheads="1"/>
          </p:cNvSpPr>
          <p:nvPr>
            <p:ph idx="1"/>
          </p:nvPr>
        </p:nvSpPr>
        <p:spPr bwMode="auto">
          <a:xfrm>
            <a:off x="681037" y="2996514"/>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0" i="1" u="none" strike="noStrike" cap="none" normalizeH="0" baseline="0" dirty="0">
                <a:ln>
                  <a:noFill/>
                </a:ln>
                <a:solidFill>
                  <a:srgbClr val="7030A0"/>
                </a:solidFill>
                <a:effectLst/>
                <a:latin typeface="Arial" panose="020B0604020202020204" pitchFamily="34" charset="0"/>
              </a:rPr>
              <a:t>My answers: </a:t>
            </a:r>
          </a:p>
        </p:txBody>
      </p:sp>
    </p:spTree>
    <p:extLst>
      <p:ext uri="{BB962C8B-B14F-4D97-AF65-F5344CB8AC3E}">
        <p14:creationId xmlns:p14="http://schemas.microsoft.com/office/powerpoint/2010/main" val="3820093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BE69B-D9F9-5114-98F2-97BDE73F58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905B8-DCE2-A2B7-2A58-054AA8C61E87}"/>
              </a:ext>
            </a:extLst>
          </p:cNvPr>
          <p:cNvSpPr>
            <a:spLocks noGrp="1"/>
          </p:cNvSpPr>
          <p:nvPr>
            <p:ph type="title"/>
          </p:nvPr>
        </p:nvSpPr>
        <p:spPr>
          <a:xfrm>
            <a:off x="681037" y="847991"/>
            <a:ext cx="8543925" cy="1325563"/>
          </a:xfrm>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defRPr/>
            </a:pPr>
            <a:r>
              <a:rPr lang="en-GB" sz="2400" b="1" dirty="0"/>
              <a:t>5. What do you enjoy doing outside of school?</a:t>
            </a:r>
            <a:br>
              <a:rPr lang="en-GB" sz="2400" b="1" dirty="0"/>
            </a:br>
            <a:br>
              <a:rPr lang="en-GB" sz="2400" b="1" dirty="0"/>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What they’re looking for:</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This question explores your interests and helps interviewers see you as well-rounded individuals. Colleges look for students with positive hobbies or extracurricular activities that contribute to personal growth and time management.</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r>
              <a:rPr kumimoji="0" lang="en-US" altLang="en-US" sz="1600" b="1"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Preparation tip:</a:t>
            </a:r>
            <a: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GB"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t>You should mention any hobbies, clubs, sports, or volunteer work you re involved in, highlighting any skills or values these activities help develop, such as teamwork, discipline, or creativity.</a:t>
            </a:r>
            <a:br>
              <a:rPr kumimoji="0" lang="en-US" alt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lang="en-GB" sz="2400" dirty="0"/>
          </a:p>
        </p:txBody>
      </p:sp>
      <p:sp>
        <p:nvSpPr>
          <p:cNvPr id="5" name="Rectangle 2">
            <a:extLst>
              <a:ext uri="{FF2B5EF4-FFF2-40B4-BE49-F238E27FC236}">
                <a16:creationId xmlns:a16="http://schemas.microsoft.com/office/drawing/2014/main" id="{2F9195F2-090A-EB57-C7B9-990C81844575}"/>
              </a:ext>
            </a:extLst>
          </p:cNvPr>
          <p:cNvSpPr>
            <a:spLocks noGrp="1" noChangeArrowheads="1"/>
          </p:cNvSpPr>
          <p:nvPr>
            <p:ph idx="1"/>
          </p:nvPr>
        </p:nvSpPr>
        <p:spPr bwMode="auto">
          <a:xfrm>
            <a:off x="681037" y="2996514"/>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0" i="1" u="none" strike="noStrike" cap="none" normalizeH="0" baseline="0" dirty="0">
                <a:ln>
                  <a:noFill/>
                </a:ln>
                <a:solidFill>
                  <a:srgbClr val="7030A0"/>
                </a:solidFill>
                <a:effectLst/>
                <a:latin typeface="Arial" panose="020B0604020202020204" pitchFamily="34" charset="0"/>
              </a:rPr>
              <a:t>My answers: </a:t>
            </a:r>
          </a:p>
        </p:txBody>
      </p:sp>
    </p:spTree>
    <p:extLst>
      <p:ext uri="{BB962C8B-B14F-4D97-AF65-F5344CB8AC3E}">
        <p14:creationId xmlns:p14="http://schemas.microsoft.com/office/powerpoint/2010/main" val="2722739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0C6AE5D6-7140-BE16-812B-76384B34542E}"/>
              </a:ext>
            </a:extLst>
          </p:cNvPr>
          <p:cNvSpPr>
            <a:spLocks noGrp="1" noChangeArrowheads="1"/>
          </p:cNvSpPr>
          <p:nvPr>
            <p:ph idx="1"/>
          </p:nvPr>
        </p:nvSpPr>
        <p:spPr bwMode="auto">
          <a:xfrm>
            <a:off x="681037" y="449257"/>
            <a:ext cx="85439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0" i="1" u="none" strike="noStrike" cap="none" normalizeH="0" baseline="0" dirty="0">
                <a:ln>
                  <a:noFill/>
                </a:ln>
                <a:solidFill>
                  <a:srgbClr val="7030A0"/>
                </a:solidFill>
                <a:effectLst/>
                <a:latin typeface="Arial" panose="020B0604020202020204" pitchFamily="34" charset="0"/>
              </a:rPr>
              <a:t>Further notes: </a:t>
            </a:r>
          </a:p>
        </p:txBody>
      </p:sp>
    </p:spTree>
    <p:extLst>
      <p:ext uri="{BB962C8B-B14F-4D97-AF65-F5344CB8AC3E}">
        <p14:creationId xmlns:p14="http://schemas.microsoft.com/office/powerpoint/2010/main" val="676847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76C22-D9E3-B301-54B2-90AF405CB63B}"/>
              </a:ext>
            </a:extLst>
          </p:cNvPr>
          <p:cNvSpPr>
            <a:spLocks noGrp="1"/>
          </p:cNvSpPr>
          <p:nvPr>
            <p:ph type="title"/>
          </p:nvPr>
        </p:nvSpPr>
        <p:spPr/>
        <p:txBody>
          <a:bodyPr/>
          <a:lstStyle/>
          <a:p>
            <a:r>
              <a:rPr lang="en-GB" b="1" dirty="0"/>
              <a:t>Prompt (</a:t>
            </a:r>
            <a:r>
              <a:rPr lang="en-GB" b="1" dirty="0" err="1"/>
              <a:t>copy&amp;paste</a:t>
            </a:r>
            <a:r>
              <a:rPr lang="en-GB" b="1" dirty="0"/>
              <a:t>)</a:t>
            </a:r>
          </a:p>
        </p:txBody>
      </p:sp>
      <p:sp>
        <p:nvSpPr>
          <p:cNvPr id="3" name="Content Placeholder 2">
            <a:extLst>
              <a:ext uri="{FF2B5EF4-FFF2-40B4-BE49-F238E27FC236}">
                <a16:creationId xmlns:a16="http://schemas.microsoft.com/office/drawing/2014/main" id="{ABDE5420-58CD-9E56-C071-C55173BF625D}"/>
              </a:ext>
            </a:extLst>
          </p:cNvPr>
          <p:cNvSpPr>
            <a:spLocks noGrp="1"/>
          </p:cNvSpPr>
          <p:nvPr>
            <p:ph idx="1"/>
          </p:nvPr>
        </p:nvSpPr>
        <p:spPr>
          <a:xfrm>
            <a:off x="681037" y="2113028"/>
            <a:ext cx="8543925" cy="4351338"/>
          </a:xfrm>
        </p:spPr>
        <p:txBody>
          <a:bodyPr>
            <a:normAutofit/>
          </a:bodyPr>
          <a:lstStyle/>
          <a:p>
            <a:r>
              <a:rPr lang="en-GB" sz="1400" dirty="0"/>
              <a:t>You will act as an expert Interview Coach; please stay in character at all times</a:t>
            </a:r>
          </a:p>
          <a:p>
            <a:r>
              <a:rPr lang="en-GB" sz="1400" dirty="0"/>
              <a:t>I am a Year 11 student in England preparing for my college interview</a:t>
            </a:r>
          </a:p>
          <a:p>
            <a:r>
              <a:rPr lang="en-GB" sz="1400" dirty="0"/>
              <a:t>After asking me which college I am thinking of attending and also which courses I am thinking of studying, you will ask me 5 questions</a:t>
            </a:r>
          </a:p>
          <a:p>
            <a:r>
              <a:rPr lang="en-GB" sz="1400" dirty="0"/>
              <a:t>The 5 questions are:</a:t>
            </a:r>
          </a:p>
          <a:p>
            <a:pPr marL="971550" lvl="1" indent="-514350">
              <a:buFont typeface="+mj-lt"/>
              <a:buAutoNum type="arabicPeriod"/>
            </a:pPr>
            <a:r>
              <a:rPr lang="en-GB" sz="1400" dirty="0"/>
              <a:t>Why do you want to study this course?</a:t>
            </a:r>
          </a:p>
          <a:p>
            <a:pPr marL="971550" lvl="1" indent="-514350">
              <a:buFont typeface="+mj-lt"/>
              <a:buAutoNum type="arabicPeriod"/>
            </a:pPr>
            <a:r>
              <a:rPr lang="en-GB" sz="1400" dirty="0"/>
              <a:t>What are your career aspirations?</a:t>
            </a:r>
          </a:p>
          <a:p>
            <a:pPr marL="971550" lvl="1" indent="-514350">
              <a:buFont typeface="+mj-lt"/>
              <a:buAutoNum type="arabicPeriod"/>
            </a:pPr>
            <a:r>
              <a:rPr lang="en-GB" sz="1400" dirty="0"/>
              <a:t>What are your strengths and weaknesses?</a:t>
            </a:r>
          </a:p>
          <a:p>
            <a:pPr marL="971550" lvl="1" indent="-514350">
              <a:buFont typeface="+mj-lt"/>
              <a:buAutoNum type="arabicPeriod"/>
            </a:pPr>
            <a:r>
              <a:rPr lang="en-GB" sz="1400" dirty="0"/>
              <a:t>How do you handle challenges or setbacks in your studies?</a:t>
            </a:r>
          </a:p>
          <a:p>
            <a:pPr marL="971550" lvl="1" indent="-514350">
              <a:buFont typeface="+mj-lt"/>
              <a:buAutoNum type="arabicPeriod"/>
            </a:pPr>
            <a:r>
              <a:rPr lang="en-GB" sz="1400" dirty="0"/>
              <a:t>What do you enjoy doing outside of school?</a:t>
            </a:r>
          </a:p>
          <a:p>
            <a:r>
              <a:rPr lang="en-GB" sz="1400" dirty="0"/>
              <a:t>Please ask each question separately and wait for my reply</a:t>
            </a:r>
          </a:p>
          <a:p>
            <a:r>
              <a:rPr lang="en-GB" sz="1400" dirty="0"/>
              <a:t>You may help me with that question by asking further prompts if you feel my answer is too brief</a:t>
            </a:r>
          </a:p>
          <a:p>
            <a:r>
              <a:rPr lang="en-GB" sz="1400" dirty="0"/>
              <a:t>Please provide short and simple feedback using bullet points on each question in order for me to further improve my answers</a:t>
            </a:r>
          </a:p>
          <a:p>
            <a:r>
              <a:rPr lang="en-GB" sz="1400" dirty="0"/>
              <a:t>All communication between us must be in simple English with UK English spelling and grammar</a:t>
            </a:r>
          </a:p>
          <a:p>
            <a:endParaRPr lang="en-GB" sz="1400" dirty="0"/>
          </a:p>
        </p:txBody>
      </p:sp>
      <p:pic>
        <p:nvPicPr>
          <p:cNvPr id="1026" name="Picture 2">
            <a:hlinkClick r:id="rId2"/>
            <a:extLst>
              <a:ext uri="{FF2B5EF4-FFF2-40B4-BE49-F238E27FC236}">
                <a16:creationId xmlns:a16="http://schemas.microsoft.com/office/drawing/2014/main" id="{30AC5358-A492-57EB-072F-04264F86C9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26480" y="307773"/>
            <a:ext cx="1463040" cy="14402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hlinkClick r:id="rId4"/>
            <a:extLst>
              <a:ext uri="{FF2B5EF4-FFF2-40B4-BE49-F238E27FC236}">
                <a16:creationId xmlns:a16="http://schemas.microsoft.com/office/drawing/2014/main" id="{E872BFE3-CE08-346F-1C16-8E7941B71AE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59338" y="163235"/>
            <a:ext cx="1617822" cy="1584807"/>
          </a:xfrm>
          <a:prstGeom prst="rect">
            <a:avLst/>
          </a:prstGeom>
        </p:spPr>
      </p:pic>
    </p:spTree>
    <p:extLst>
      <p:ext uri="{BB962C8B-B14F-4D97-AF65-F5344CB8AC3E}">
        <p14:creationId xmlns:p14="http://schemas.microsoft.com/office/powerpoint/2010/main" val="21922681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1067</TotalTime>
  <Words>751</Words>
  <Application>Microsoft Office PowerPoint</Application>
  <PresentationFormat>A4 Paper (210x297 mm)</PresentationFormat>
  <Paragraphs>28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PowerPoint Presentation</vt:lpstr>
      <vt:lpstr>1. Why do you want to study this course?   What they’re looking for: Interviewers want to see a genuine interest and motivation for the course. They’re assessing whether you have done some research into the subject and understand the course content.  Preparation tip: Talk about specific subjects or topics you enjoy and how the course aligns with your goals or aspirations. Mentioning any related experiences or projects can make your answer even stronger.  </vt:lpstr>
      <vt:lpstr>2. What are your career aspirations?   What they’re looking for: Colleges want to know if you have thought about your future goals and how this course will help you achieve these. Even if you’re unsure, you should show a proactive attitude towards exploring your options.   Preparation tip: If you have a clear career path in mind, you should explain how the course supports that. If you’re unsure, you can mention a few fields of interest and how the course provides flexibility for future decisions. </vt:lpstr>
      <vt:lpstr>3. What are your strengths and weaknesses?   What they’re looking for: This question tests self-awareness. Interviewers want to see that you understand your own strengths and can acknowledge areas for growth. They’re also interested in how you work to overcome challenges.  Preparation tip: You should focus on one or two strengths relevant to the course (e.g., strong in sciences, good time management). For weaknesses, you should pick something manageable and describe the steps you’re taking to improve it.  </vt:lpstr>
      <vt:lpstr>4. How do you handle challenges or setbacks in your studies?   What they’re looking for: This assesses resilience and problem-solving skills, which are important in independent study settings. Colleges look for students who can stay motivated, seek help when needed, and learn from difficult experiences.  Preparation tip: You should share an example of a challenge you faced (like a difficult topic or a lower-than-expected grade) and describe how you overcame it, perhaps by seeking help from teachers, improving study habits, or persevering.  </vt:lpstr>
      <vt:lpstr>5. What do you enjoy doing outside of school?   What they’re looking for: This question explores your interests and helps interviewers see you as well-rounded individuals. Colleges look for students with positive hobbies or extracurricular activities that contribute to personal growth and time management.  Preparation tip: You should mention any hobbies, clubs, sports, or volunteer work you re involved in, highlighting any skills or values these activities help develop, such as teamwork, discipline, or creativity. </vt:lpstr>
      <vt:lpstr>PowerPoint Presentation</vt:lpstr>
      <vt:lpstr>Prompt (copy&amp;paste)</vt:lpstr>
    </vt:vector>
  </TitlesOfParts>
  <Company>Moon Hall School Reigate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Curran</dc:creator>
  <cp:lastModifiedBy>David Curran</cp:lastModifiedBy>
  <cp:revision>1</cp:revision>
  <dcterms:created xsi:type="dcterms:W3CDTF">2024-11-01T13:09:37Z</dcterms:created>
  <dcterms:modified xsi:type="dcterms:W3CDTF">2024-11-02T08:23:46Z</dcterms:modified>
</cp:coreProperties>
</file>